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embeddedFontLst>
    <p:embeddedFont>
      <p:font typeface="Raleway"/>
      <p:regular r:id="rId34"/>
      <p:bold r:id="rId35"/>
      <p:italic r:id="rId36"/>
      <p:boldItalic r:id="rId37"/>
    </p:embeddedFont>
    <p:embeddedFont>
      <p:font typeface="Raleway SemiBold"/>
      <p:regular r:id="rId38"/>
      <p:bold r:id="rId39"/>
      <p:italic r:id="rId40"/>
      <p:boldItalic r:id="rId41"/>
    </p:embeddedFont>
    <p:embeddedFont>
      <p:font typeface="Raleway Medium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6" roundtripDataSignature="AMtx7mgPqsmyZAnWLIUuKXrNUeHaqQvj5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SemiBold-italic.fntdata"/><Relationship Id="rId20" Type="http://schemas.openxmlformats.org/officeDocument/2006/relationships/slide" Target="slides/slide16.xml"/><Relationship Id="rId42" Type="http://schemas.openxmlformats.org/officeDocument/2006/relationships/font" Target="fonts/RalewayMedium-regular.fntdata"/><Relationship Id="rId41" Type="http://schemas.openxmlformats.org/officeDocument/2006/relationships/font" Target="fonts/RalewaySemiBold-boldItalic.fntdata"/><Relationship Id="rId22" Type="http://schemas.openxmlformats.org/officeDocument/2006/relationships/slide" Target="slides/slide18.xml"/><Relationship Id="rId44" Type="http://schemas.openxmlformats.org/officeDocument/2006/relationships/font" Target="fonts/RalewayMedium-italic.fntdata"/><Relationship Id="rId21" Type="http://schemas.openxmlformats.org/officeDocument/2006/relationships/slide" Target="slides/slide17.xml"/><Relationship Id="rId43" Type="http://schemas.openxmlformats.org/officeDocument/2006/relationships/font" Target="fonts/RalewayMedium-bold.fntdata"/><Relationship Id="rId24" Type="http://schemas.openxmlformats.org/officeDocument/2006/relationships/slide" Target="slides/slide20.xml"/><Relationship Id="rId46" Type="http://customschemas.google.com/relationships/presentationmetadata" Target="metadata"/><Relationship Id="rId23" Type="http://schemas.openxmlformats.org/officeDocument/2006/relationships/slide" Target="slides/slide19.xml"/><Relationship Id="rId45" Type="http://schemas.openxmlformats.org/officeDocument/2006/relationships/font" Target="fonts/RalewayMedium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Raleway-bold.fntdata"/><Relationship Id="rId12" Type="http://schemas.openxmlformats.org/officeDocument/2006/relationships/slide" Target="slides/slide8.xml"/><Relationship Id="rId34" Type="http://schemas.openxmlformats.org/officeDocument/2006/relationships/font" Target="fonts/Raleway-regular.fntdata"/><Relationship Id="rId15" Type="http://schemas.openxmlformats.org/officeDocument/2006/relationships/slide" Target="slides/slide11.xml"/><Relationship Id="rId37" Type="http://schemas.openxmlformats.org/officeDocument/2006/relationships/font" Target="fonts/Raleway-boldItalic.fntdata"/><Relationship Id="rId14" Type="http://schemas.openxmlformats.org/officeDocument/2006/relationships/slide" Target="slides/slide10.xml"/><Relationship Id="rId36" Type="http://schemas.openxmlformats.org/officeDocument/2006/relationships/font" Target="fonts/Raleway-italic.fntdata"/><Relationship Id="rId17" Type="http://schemas.openxmlformats.org/officeDocument/2006/relationships/slide" Target="slides/slide13.xml"/><Relationship Id="rId39" Type="http://schemas.openxmlformats.org/officeDocument/2006/relationships/font" Target="fonts/RalewaySemiBold-bold.fntdata"/><Relationship Id="rId16" Type="http://schemas.openxmlformats.org/officeDocument/2006/relationships/slide" Target="slides/slide12.xml"/><Relationship Id="rId38" Type="http://schemas.openxmlformats.org/officeDocument/2006/relationships/font" Target="fonts/RalewaySemiBold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" name="Google Shape;3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8d63cf46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8d63cf46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d63cf466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d63cf466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bea48d19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8bea48d19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bea48d19c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bea48d19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bea48d19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bea48d19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bea48d19c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bea48d19c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bea48d19c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bea48d19c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d63cf466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8d63cf466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d63cf466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d63cf466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d63cf466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d63cf466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8bea48d19c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8bea48d19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d63cf466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8d63cf466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d63cf466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8d63cf466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d63cf466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8d63cf466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d63cf466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8d63cf466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d63cf466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d63cf466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d63cf466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8d63cf466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8d63cf466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8d63cf466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d63cf4667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8d63cf466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8d63cf4667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8d63cf4667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8d63cf466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g8d63cf466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bea48d1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g8bea48d1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bea48d19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bea48d19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bea48d19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8bea48d19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8bea48d19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8bea48d19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" type="secHead">
  <p:cSld name="SECTION_HEAD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66"/>
          <p:cNvSpPr txBox="1"/>
          <p:nvPr>
            <p:ph type="title"/>
          </p:nvPr>
        </p:nvSpPr>
        <p:spPr>
          <a:xfrm>
            <a:off x="1115550" y="2042700"/>
            <a:ext cx="69129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aleway"/>
              <a:buNone/>
              <a:defRPr b="1" sz="48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67"/>
          <p:cNvSpPr txBox="1"/>
          <p:nvPr>
            <p:ph type="title"/>
          </p:nvPr>
        </p:nvSpPr>
        <p:spPr>
          <a:xfrm>
            <a:off x="265500" y="831275"/>
            <a:ext cx="4045200" cy="188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b="1" sz="36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" name="Google Shape;16;p6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 sz="21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" name="Google Shape;17;p6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" name="Google Shape;18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-título">
  <p:cSld name="MAIN_POI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8"/>
          <p:cNvSpPr txBox="1"/>
          <p:nvPr>
            <p:ph type="title"/>
          </p:nvPr>
        </p:nvSpPr>
        <p:spPr>
          <a:xfrm>
            <a:off x="490250" y="450150"/>
            <a:ext cx="8094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b="1" sz="3600"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1" name="Google Shape;21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9"/>
          <p:cNvSpPr txBox="1"/>
          <p:nvPr>
            <p:ph idx="1" type="body"/>
          </p:nvPr>
        </p:nvSpPr>
        <p:spPr>
          <a:xfrm>
            <a:off x="1587700" y="4451725"/>
            <a:ext cx="5621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1pPr>
          </a:lstStyle>
          <a:p/>
        </p:txBody>
      </p:sp>
      <p:sp>
        <p:nvSpPr>
          <p:cNvPr id="24" name="Google Shape;24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0"/>
          <p:cNvSpPr txBox="1"/>
          <p:nvPr>
            <p:ph hasCustomPrompt="1" type="title"/>
          </p:nvPr>
        </p:nvSpPr>
        <p:spPr>
          <a:xfrm>
            <a:off x="311700" y="1716900"/>
            <a:ext cx="8520600" cy="17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aleway"/>
              <a:buNone/>
              <a:defRPr b="1" sz="120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" name="Google Shape;27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yout personalizado 1">
  <p:cSld name="CUSTOM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8"/>
          <p:cNvSpPr/>
          <p:nvPr/>
        </p:nvSpPr>
        <p:spPr>
          <a:xfrm>
            <a:off x="-21925" y="-10975"/>
            <a:ext cx="9212100" cy="5198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alu\Desktop\Freelance\2016\Digital House\B2B\img\logo2.png" id="30" name="Google Shape;3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57550" y="4549948"/>
            <a:ext cx="1208087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 type="title">
  <p:cSld name="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o Simples">
  <p:cSld name="MAIN_POINT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2"/>
          <p:cNvSpPr txBox="1"/>
          <p:nvPr>
            <p:ph type="title"/>
          </p:nvPr>
        </p:nvSpPr>
        <p:spPr>
          <a:xfrm>
            <a:off x="490250" y="450150"/>
            <a:ext cx="8094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" name="Google Shape;9;p5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hyperlink" Target="https://noticias.uol.com.br/cotidiano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hyperlink" Target="https://angular.io/" TargetMode="External"/><Relationship Id="rId6" Type="http://schemas.openxmlformats.org/officeDocument/2006/relationships/hyperlink" Target="https://angular.io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6"/>
          <p:cNvSpPr txBox="1"/>
          <p:nvPr>
            <p:ph type="title"/>
          </p:nvPr>
        </p:nvSpPr>
        <p:spPr>
          <a:xfrm>
            <a:off x="1600375" y="1669050"/>
            <a:ext cx="25335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/>
              <a:t>SPA</a:t>
            </a:r>
            <a:endParaRPr/>
          </a:p>
        </p:txBody>
      </p:sp>
      <p:sp>
        <p:nvSpPr>
          <p:cNvPr id="41" name="Google Shape;41;p16"/>
          <p:cNvSpPr txBox="1"/>
          <p:nvPr/>
        </p:nvSpPr>
        <p:spPr>
          <a:xfrm>
            <a:off x="1600325" y="2727150"/>
            <a:ext cx="25335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Single Page Application</a:t>
            </a:r>
            <a:endParaRPr sz="1600"/>
          </a:p>
        </p:txBody>
      </p:sp>
      <p:sp>
        <p:nvSpPr>
          <p:cNvPr id="42" name="Google Shape;42;p16"/>
          <p:cNvSpPr txBox="1"/>
          <p:nvPr>
            <p:ph type="title"/>
          </p:nvPr>
        </p:nvSpPr>
        <p:spPr>
          <a:xfrm>
            <a:off x="4873075" y="1669050"/>
            <a:ext cx="25335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/>
              <a:t>PWA</a:t>
            </a:r>
            <a:endParaRPr/>
          </a:p>
        </p:txBody>
      </p:sp>
      <p:sp>
        <p:nvSpPr>
          <p:cNvPr id="43" name="Google Shape;43;p16"/>
          <p:cNvSpPr txBox="1"/>
          <p:nvPr/>
        </p:nvSpPr>
        <p:spPr>
          <a:xfrm>
            <a:off x="4873075" y="2727150"/>
            <a:ext cx="25335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Progressive Web App</a:t>
            </a:r>
            <a:endParaRPr sz="1600"/>
          </a:p>
        </p:txBody>
      </p:sp>
      <p:sp>
        <p:nvSpPr>
          <p:cNvPr id="44" name="Google Shape;44;p16"/>
          <p:cNvSpPr txBox="1"/>
          <p:nvPr/>
        </p:nvSpPr>
        <p:spPr>
          <a:xfrm>
            <a:off x="4133875" y="1963950"/>
            <a:ext cx="7392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-</a:t>
            </a:r>
            <a:endParaRPr b="1"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d63cf4667_0_0"/>
          <p:cNvSpPr txBox="1"/>
          <p:nvPr>
            <p:ph type="title"/>
          </p:nvPr>
        </p:nvSpPr>
        <p:spPr>
          <a:xfrm>
            <a:off x="524700" y="294725"/>
            <a:ext cx="8094600" cy="6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Lazy Loading...</a:t>
            </a:r>
            <a:endParaRPr sz="3000"/>
          </a:p>
        </p:txBody>
      </p:sp>
      <p:sp>
        <p:nvSpPr>
          <p:cNvPr id="121" name="Google Shape;121;g8d63cf4667_0_0"/>
          <p:cNvSpPr txBox="1"/>
          <p:nvPr/>
        </p:nvSpPr>
        <p:spPr>
          <a:xfrm>
            <a:off x="745800" y="1147100"/>
            <a:ext cx="7652400" cy="30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Em alguns momentos pode parecer que a sua aplicação SPA está se </a:t>
            </a:r>
            <a:r>
              <a:rPr lang="pt-BR"/>
              <a:t>comportando</a:t>
            </a:r>
            <a:r>
              <a:rPr lang="pt-BR"/>
              <a:t> como MPA e carregando conteúdo estático no momento do carregamento da página. Isto se deve a dois fatores: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O conteúdo não é realmente estático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O sistema marcou aquele arquivo para sofrer </a:t>
            </a:r>
            <a:r>
              <a:rPr b="1" lang="pt-BR">
                <a:solidFill>
                  <a:srgbClr val="CC0000"/>
                </a:solidFill>
              </a:rPr>
              <a:t>lazy loading</a:t>
            </a:r>
            <a:endParaRPr b="1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d63cf4667_0_10"/>
          <p:cNvSpPr txBox="1"/>
          <p:nvPr>
            <p:ph type="title"/>
          </p:nvPr>
        </p:nvSpPr>
        <p:spPr>
          <a:xfrm>
            <a:off x="524700" y="294725"/>
            <a:ext cx="8094600" cy="6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Lazy Loading...</a:t>
            </a:r>
            <a:endParaRPr sz="3000"/>
          </a:p>
        </p:txBody>
      </p:sp>
      <p:sp>
        <p:nvSpPr>
          <p:cNvPr id="127" name="Google Shape;127;g8d63cf4667_0_10"/>
          <p:cNvSpPr txBox="1"/>
          <p:nvPr/>
        </p:nvSpPr>
        <p:spPr>
          <a:xfrm>
            <a:off x="745800" y="1147100"/>
            <a:ext cx="7652400" cy="30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 sz="1600"/>
              <a:t>É utilizado para aumentar a performance e evitar que arquivos grandes sejam carregados desnecessariamente.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Não afeta diretamente a reatividade do sistema, uma vez que mesmo esse conteúdo será carregado de forma assíncrona via AJAX. </a:t>
            </a: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bea48d19c_0_54"/>
          <p:cNvSpPr txBox="1"/>
          <p:nvPr>
            <p:ph type="title"/>
          </p:nvPr>
        </p:nvSpPr>
        <p:spPr>
          <a:xfrm>
            <a:off x="524700" y="302125"/>
            <a:ext cx="8094600" cy="64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Principais tecnologias </a:t>
            </a:r>
            <a:endParaRPr sz="3000"/>
          </a:p>
        </p:txBody>
      </p:sp>
      <p:pic>
        <p:nvPicPr>
          <p:cNvPr id="133" name="Google Shape;133;g8bea48d19c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250" y="1633113"/>
            <a:ext cx="1779198" cy="187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8bea48d19c_0_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5975" y="1633125"/>
            <a:ext cx="1877251" cy="187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8bea48d19c_0_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8500" y="1633125"/>
            <a:ext cx="1877250" cy="187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8bea48d19c_0_54"/>
          <p:cNvSpPr txBox="1"/>
          <p:nvPr/>
        </p:nvSpPr>
        <p:spPr>
          <a:xfrm>
            <a:off x="648200" y="3655950"/>
            <a:ext cx="17793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Angular</a:t>
            </a:r>
            <a:endParaRPr b="1"/>
          </a:p>
        </p:txBody>
      </p:sp>
      <p:sp>
        <p:nvSpPr>
          <p:cNvPr id="137" name="Google Shape;137;g8bea48d19c_0_54"/>
          <p:cNvSpPr txBox="1"/>
          <p:nvPr/>
        </p:nvSpPr>
        <p:spPr>
          <a:xfrm>
            <a:off x="3674950" y="3655950"/>
            <a:ext cx="17793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React</a:t>
            </a:r>
            <a:endParaRPr b="1"/>
          </a:p>
        </p:txBody>
      </p:sp>
      <p:sp>
        <p:nvSpPr>
          <p:cNvPr id="138" name="Google Shape;138;g8bea48d19c_0_54"/>
          <p:cNvSpPr txBox="1"/>
          <p:nvPr/>
        </p:nvSpPr>
        <p:spPr>
          <a:xfrm>
            <a:off x="6667475" y="3655950"/>
            <a:ext cx="17793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Vue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bea48d19c_0_64"/>
          <p:cNvSpPr/>
          <p:nvPr/>
        </p:nvSpPr>
        <p:spPr>
          <a:xfrm>
            <a:off x="6421263" y="984300"/>
            <a:ext cx="2397900" cy="2545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9D9D9"/>
              </a:gs>
              <a:gs pos="100000">
                <a:srgbClr val="FFFFFF"/>
              </a:gs>
            </a:gsLst>
            <a:lin ang="0" scaled="0"/>
          </a:gradFill>
          <a:ln cap="flat" cmpd="sng" w="9525">
            <a:solidFill>
              <a:srgbClr val="24B4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8bea48d19c_0_64"/>
          <p:cNvSpPr/>
          <p:nvPr/>
        </p:nvSpPr>
        <p:spPr>
          <a:xfrm>
            <a:off x="3373038" y="984300"/>
            <a:ext cx="2397900" cy="2545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9D9D9"/>
              </a:gs>
              <a:gs pos="100000">
                <a:srgbClr val="FFFFFF"/>
              </a:gs>
            </a:gsLst>
            <a:lin ang="0" scaled="0"/>
          </a:gra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8bea48d19c_0_64"/>
          <p:cNvSpPr/>
          <p:nvPr/>
        </p:nvSpPr>
        <p:spPr>
          <a:xfrm>
            <a:off x="324813" y="984300"/>
            <a:ext cx="2397900" cy="2545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9D9D9"/>
              </a:gs>
              <a:gs pos="100000">
                <a:srgbClr val="FFFFFF"/>
              </a:gs>
            </a:gsLst>
            <a:lin ang="0" scaled="0"/>
          </a:gra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8bea48d19c_0_64"/>
          <p:cNvSpPr txBox="1"/>
          <p:nvPr>
            <p:ph type="title"/>
          </p:nvPr>
        </p:nvSpPr>
        <p:spPr>
          <a:xfrm>
            <a:off x="524700" y="302125"/>
            <a:ext cx="8094600" cy="64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Principais tecnologias</a:t>
            </a:r>
            <a:endParaRPr sz="3000"/>
          </a:p>
        </p:txBody>
      </p:sp>
      <p:pic>
        <p:nvPicPr>
          <p:cNvPr id="147" name="Google Shape;147;g8bea48d19c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638" y="1115067"/>
            <a:ext cx="611313" cy="645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8bea48d19c_0_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9500" y="1115075"/>
            <a:ext cx="645000" cy="64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8bea48d19c_0_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4575" y="1131913"/>
            <a:ext cx="611325" cy="61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8bea48d19c_0_64"/>
          <p:cNvSpPr txBox="1"/>
          <p:nvPr/>
        </p:nvSpPr>
        <p:spPr>
          <a:xfrm>
            <a:off x="3554400" y="1827950"/>
            <a:ext cx="20352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Netflix</a:t>
            </a:r>
            <a:endParaRPr/>
          </a:p>
        </p:txBody>
      </p:sp>
      <p:sp>
        <p:nvSpPr>
          <p:cNvPr id="151" name="Google Shape;151;g8bea48d19c_0_64"/>
          <p:cNvSpPr txBox="1"/>
          <p:nvPr/>
        </p:nvSpPr>
        <p:spPr>
          <a:xfrm>
            <a:off x="3554400" y="2342975"/>
            <a:ext cx="20352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Facebook</a:t>
            </a:r>
            <a:endParaRPr/>
          </a:p>
        </p:txBody>
      </p:sp>
      <p:sp>
        <p:nvSpPr>
          <p:cNvPr id="152" name="Google Shape;152;g8bea48d19c_0_64"/>
          <p:cNvSpPr txBox="1"/>
          <p:nvPr/>
        </p:nvSpPr>
        <p:spPr>
          <a:xfrm>
            <a:off x="3554400" y="2858000"/>
            <a:ext cx="20352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Twitter</a:t>
            </a:r>
            <a:endParaRPr/>
          </a:p>
        </p:txBody>
      </p:sp>
      <p:sp>
        <p:nvSpPr>
          <p:cNvPr id="153" name="Google Shape;153;g8bea48d19c_0_64"/>
          <p:cNvSpPr txBox="1"/>
          <p:nvPr/>
        </p:nvSpPr>
        <p:spPr>
          <a:xfrm>
            <a:off x="524700" y="1827950"/>
            <a:ext cx="20352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Walmart</a:t>
            </a:r>
            <a:endParaRPr/>
          </a:p>
        </p:txBody>
      </p:sp>
      <p:sp>
        <p:nvSpPr>
          <p:cNvPr id="154" name="Google Shape;154;g8bea48d19c_0_64"/>
          <p:cNvSpPr txBox="1"/>
          <p:nvPr/>
        </p:nvSpPr>
        <p:spPr>
          <a:xfrm>
            <a:off x="524700" y="2342975"/>
            <a:ext cx="20352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Paypal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8bea48d19c_0_64"/>
          <p:cNvSpPr txBox="1"/>
          <p:nvPr/>
        </p:nvSpPr>
        <p:spPr>
          <a:xfrm>
            <a:off x="524700" y="2858000"/>
            <a:ext cx="20352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Freelancer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8bea48d19c_0_64"/>
          <p:cNvSpPr txBox="1"/>
          <p:nvPr/>
        </p:nvSpPr>
        <p:spPr>
          <a:xfrm>
            <a:off x="6602638" y="1827950"/>
            <a:ext cx="20352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Gitlab</a:t>
            </a:r>
            <a:endParaRPr/>
          </a:p>
        </p:txBody>
      </p:sp>
      <p:sp>
        <p:nvSpPr>
          <p:cNvPr id="157" name="Google Shape;157;g8bea48d19c_0_64"/>
          <p:cNvSpPr txBox="1"/>
          <p:nvPr/>
        </p:nvSpPr>
        <p:spPr>
          <a:xfrm>
            <a:off x="6602638" y="2342975"/>
            <a:ext cx="20352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Grammarly</a:t>
            </a:r>
            <a:endParaRPr/>
          </a:p>
        </p:txBody>
      </p:sp>
      <p:sp>
        <p:nvSpPr>
          <p:cNvPr id="158" name="Google Shape;158;g8bea48d19c_0_64"/>
          <p:cNvSpPr txBox="1"/>
          <p:nvPr/>
        </p:nvSpPr>
        <p:spPr>
          <a:xfrm>
            <a:off x="6602638" y="2858000"/>
            <a:ext cx="20352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Adobe Portfolio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bea48d19c_0_87"/>
          <p:cNvSpPr txBox="1"/>
          <p:nvPr>
            <p:ph type="title"/>
          </p:nvPr>
        </p:nvSpPr>
        <p:spPr>
          <a:xfrm>
            <a:off x="524700" y="302125"/>
            <a:ext cx="8094600" cy="64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Prós de uma SPA</a:t>
            </a:r>
            <a:endParaRPr sz="3000"/>
          </a:p>
        </p:txBody>
      </p:sp>
      <p:sp>
        <p:nvSpPr>
          <p:cNvPr id="164" name="Google Shape;164;g8bea48d19c_0_87"/>
          <p:cNvSpPr txBox="1"/>
          <p:nvPr/>
        </p:nvSpPr>
        <p:spPr>
          <a:xfrm>
            <a:off x="347825" y="1198925"/>
            <a:ext cx="7674600" cy="29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Aplicações altamente reativas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Total desacoplamento do backend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Maior facilidade na realização de testes</a:t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bea48d19c_0_92"/>
          <p:cNvSpPr txBox="1"/>
          <p:nvPr>
            <p:ph type="title"/>
          </p:nvPr>
        </p:nvSpPr>
        <p:spPr>
          <a:xfrm>
            <a:off x="524700" y="302125"/>
            <a:ext cx="8094600" cy="64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Contras</a:t>
            </a:r>
            <a:r>
              <a:rPr lang="pt-BR" sz="3000"/>
              <a:t> de uma SPA</a:t>
            </a:r>
            <a:endParaRPr sz="3000"/>
          </a:p>
        </p:txBody>
      </p:sp>
      <p:sp>
        <p:nvSpPr>
          <p:cNvPr id="170" name="Google Shape;170;g8bea48d19c_0_92"/>
          <p:cNvSpPr txBox="1"/>
          <p:nvPr/>
        </p:nvSpPr>
        <p:spPr>
          <a:xfrm>
            <a:off x="347825" y="1198925"/>
            <a:ext cx="7674600" cy="29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Difícil implementação de SEO </a:t>
            </a:r>
            <a:r>
              <a:rPr lang="pt-BR" sz="1200">
                <a:solidFill>
                  <a:srgbClr val="666666"/>
                </a:solidFill>
              </a:rPr>
              <a:t>(Search Engine Optimization)</a:t>
            </a:r>
            <a:endParaRPr sz="12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Dependência total do JavaScript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Maior tempo de carregamento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Baixo suporte para browsers mais antigos</a:t>
            </a:r>
            <a:endParaRPr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bea48d19c_0_97"/>
          <p:cNvSpPr txBox="1"/>
          <p:nvPr>
            <p:ph type="title"/>
          </p:nvPr>
        </p:nvSpPr>
        <p:spPr>
          <a:xfrm>
            <a:off x="490250" y="450150"/>
            <a:ext cx="8094600" cy="74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Roleplay</a:t>
            </a:r>
            <a:endParaRPr sz="3000"/>
          </a:p>
        </p:txBody>
      </p:sp>
      <p:sp>
        <p:nvSpPr>
          <p:cNvPr id="176" name="Google Shape;176;g8bea48d19c_0_97"/>
          <p:cNvSpPr txBox="1"/>
          <p:nvPr/>
        </p:nvSpPr>
        <p:spPr>
          <a:xfrm>
            <a:off x="518050" y="1265525"/>
            <a:ext cx="3929700" cy="3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Você e sua equipe estão para lançar um novo sistema no mercado, as especificações, área e público alvo já foram definidos. Com base nisso será necessário fazer a escolha do tipo de frontend que será utilizado.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E-commerce voltado para produtos tecnológicos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Sistema clínica médica  </a:t>
            </a:r>
            <a:endParaRPr/>
          </a:p>
        </p:txBody>
      </p:sp>
      <p:pic>
        <p:nvPicPr>
          <p:cNvPr id="177" name="Google Shape;177;g8bea48d19c_0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0150" y="1343850"/>
            <a:ext cx="4391450" cy="246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d63cf4667_0_15"/>
          <p:cNvSpPr txBox="1"/>
          <p:nvPr>
            <p:ph type="title"/>
          </p:nvPr>
        </p:nvSpPr>
        <p:spPr>
          <a:xfrm>
            <a:off x="275625" y="2175150"/>
            <a:ext cx="4164900" cy="7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PWA - Um passo além na reatividade</a:t>
            </a:r>
            <a:endParaRPr sz="3000"/>
          </a:p>
        </p:txBody>
      </p:sp>
      <p:pic>
        <p:nvPicPr>
          <p:cNvPr id="183" name="Google Shape;183;g8d63cf4667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0875" y="0"/>
            <a:ext cx="43631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d63cf4667_0_23"/>
          <p:cNvSpPr txBox="1"/>
          <p:nvPr>
            <p:ph type="title"/>
          </p:nvPr>
        </p:nvSpPr>
        <p:spPr>
          <a:xfrm>
            <a:off x="524700" y="242925"/>
            <a:ext cx="8094600" cy="6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O que é PWA?</a:t>
            </a:r>
            <a:endParaRPr sz="3000"/>
          </a:p>
        </p:txBody>
      </p:sp>
      <p:sp>
        <p:nvSpPr>
          <p:cNvPr id="189" name="Google Shape;189;g8d63cf4667_0_23"/>
          <p:cNvSpPr txBox="1"/>
          <p:nvPr/>
        </p:nvSpPr>
        <p:spPr>
          <a:xfrm>
            <a:off x="524700" y="1121250"/>
            <a:ext cx="7915200" cy="29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PWA é uma sigla para Progressive Web App. O progressive significa que, a depender dos recursos disponíveis no navegador do usuário a sua aplicação apresentará um conjunto de recursos diferentes de forma a atender as necessidades e limitações de quem estiver utilizando.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Web App reflete bem o que o seu sistema tentará entregar. A experiência de uma aplicação Desktop ou mobile diretamente no browser, e isso quer dizer inclusive, que a sua aplicação poderá ser “instalada” no computador ou smartphone do usuário e deverá ter funcionalidades básicas acessíveis mesmo offline.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d63cf4667_0_28"/>
          <p:cNvSpPr txBox="1"/>
          <p:nvPr>
            <p:ph type="title"/>
          </p:nvPr>
        </p:nvSpPr>
        <p:spPr>
          <a:xfrm>
            <a:off x="524700" y="213325"/>
            <a:ext cx="8094600" cy="72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PWA exclusivo para SPA?</a:t>
            </a:r>
            <a:endParaRPr sz="3000"/>
          </a:p>
        </p:txBody>
      </p:sp>
      <p:sp>
        <p:nvSpPr>
          <p:cNvPr id="195" name="Google Shape;195;g8d63cf4667_0_28"/>
          <p:cNvSpPr txBox="1"/>
          <p:nvPr/>
        </p:nvSpPr>
        <p:spPr>
          <a:xfrm>
            <a:off x="524700" y="1043500"/>
            <a:ext cx="7844400" cy="27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CC0000"/>
                </a:solidFill>
              </a:rPr>
              <a:t>FALSO!</a:t>
            </a:r>
            <a:r>
              <a:rPr lang="pt-BR" sz="1600"/>
              <a:t> </a:t>
            </a:r>
            <a:r>
              <a:rPr lang="pt-BR" sz="1600"/>
              <a:t>O conceito de PWA pode ser implementado tanto em aplicações MPA quanto em aplicações SPA e isso é o que o torna uma opção tão atraente. Basta que o seu app siga alguns padrões que, independente do tipo de abordagem adotada, ele ainda será uma PWA. </a:t>
            </a:r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8bea48d19c_0_117"/>
          <p:cNvSpPr txBox="1"/>
          <p:nvPr>
            <p:ph type="title"/>
          </p:nvPr>
        </p:nvSpPr>
        <p:spPr>
          <a:xfrm>
            <a:off x="256975" y="158600"/>
            <a:ext cx="6912900" cy="10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O que veremos hoje:</a:t>
            </a:r>
            <a:endParaRPr sz="3600"/>
          </a:p>
        </p:txBody>
      </p:sp>
      <p:sp>
        <p:nvSpPr>
          <p:cNvPr id="50" name="Google Shape;50;g8bea48d19c_0_117"/>
          <p:cNvSpPr txBox="1"/>
          <p:nvPr/>
        </p:nvSpPr>
        <p:spPr>
          <a:xfrm>
            <a:off x="270300" y="1327600"/>
            <a:ext cx="7854300" cy="31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SPA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MPA x SPA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Como reconhecer uma SPA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Ferramentas que auxiliam no desenvolvimento de SPAs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Prós e contras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BR">
                <a:solidFill>
                  <a:schemeClr val="dk1"/>
                </a:solidFill>
              </a:rPr>
              <a:t>PWA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BR">
                <a:solidFill>
                  <a:schemeClr val="dk1"/>
                </a:solidFill>
              </a:rPr>
              <a:t>Conceito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BR">
                <a:solidFill>
                  <a:schemeClr val="dk1"/>
                </a:solidFill>
              </a:rPr>
              <a:t>manifest.json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BR">
                <a:solidFill>
                  <a:schemeClr val="dk1"/>
                </a:solidFill>
              </a:rPr>
              <a:t>Service Workers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BR">
                <a:solidFill>
                  <a:schemeClr val="dk1"/>
                </a:solidFill>
              </a:rPr>
              <a:t>Armazenamento em Browser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d63cf4667_0_33"/>
          <p:cNvSpPr txBox="1"/>
          <p:nvPr>
            <p:ph type="title"/>
          </p:nvPr>
        </p:nvSpPr>
        <p:spPr>
          <a:xfrm>
            <a:off x="490250" y="450150"/>
            <a:ext cx="8094600" cy="77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manifest.json</a:t>
            </a:r>
            <a:endParaRPr sz="3000"/>
          </a:p>
        </p:txBody>
      </p:sp>
      <p:sp>
        <p:nvSpPr>
          <p:cNvPr id="201" name="Google Shape;201;g8d63cf4667_0_33"/>
          <p:cNvSpPr txBox="1"/>
          <p:nvPr/>
        </p:nvSpPr>
        <p:spPr>
          <a:xfrm>
            <a:off x="481050" y="1435750"/>
            <a:ext cx="3835800" cy="30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Onde a magia começa. Neste simples arquivo json o desenvolvedor, no caso você, poderá especificar as primeiras configurações sobre o visual da app que será desenvolvida.</a:t>
            </a:r>
            <a:endParaRPr/>
          </a:p>
        </p:txBody>
      </p:sp>
      <p:pic>
        <p:nvPicPr>
          <p:cNvPr id="202" name="Google Shape;202;g8d63cf4667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5625" y="0"/>
            <a:ext cx="483838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d63cf4667_0_39"/>
          <p:cNvSpPr txBox="1"/>
          <p:nvPr>
            <p:ph type="title"/>
          </p:nvPr>
        </p:nvSpPr>
        <p:spPr>
          <a:xfrm>
            <a:off x="490250" y="450150"/>
            <a:ext cx="8094600" cy="77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Service Worker</a:t>
            </a:r>
            <a:endParaRPr sz="3000"/>
          </a:p>
        </p:txBody>
      </p:sp>
      <p:sp>
        <p:nvSpPr>
          <p:cNvPr id="208" name="Google Shape;208;g8d63cf4667_0_39"/>
          <p:cNvSpPr txBox="1"/>
          <p:nvPr/>
        </p:nvSpPr>
        <p:spPr>
          <a:xfrm>
            <a:off x="481050" y="1435750"/>
            <a:ext cx="8001300" cy="30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 service worker é um arquivo javascript que funciona como um interceptor de requisições internas do browser rodando em background de forma paralela ao javascript tradicional da sua página.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Ele escuta eventos e dispara ações baseadas no evento que foi disparado, entretanto estes eventos tendem a ser bastante diferentes dos que são usualmente escutados na DOM, uma vez que o service worker não conta com interface gráfica.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d63cf4667_0_45"/>
          <p:cNvSpPr txBox="1"/>
          <p:nvPr>
            <p:ph type="title"/>
          </p:nvPr>
        </p:nvSpPr>
        <p:spPr>
          <a:xfrm>
            <a:off x="490250" y="450150"/>
            <a:ext cx="8094600" cy="77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Service Worker</a:t>
            </a:r>
            <a:endParaRPr sz="3000"/>
          </a:p>
        </p:txBody>
      </p:sp>
      <p:sp>
        <p:nvSpPr>
          <p:cNvPr id="214" name="Google Shape;214;g8d63cf4667_0_45"/>
          <p:cNvSpPr txBox="1"/>
          <p:nvPr/>
        </p:nvSpPr>
        <p:spPr>
          <a:xfrm>
            <a:off x="481050" y="1435750"/>
            <a:ext cx="8001300" cy="30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Install: É o evento que dispara a instalação do service worker na aplicação e cria todo o cache estático. Geralmente ocorre na primeira vez que o usuário entra na página.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Activate: Este evento é disparado após a instalação e é o responsável por fazer a atualização tanto do cache dinâmico quanto do cache estático</a:t>
            </a:r>
            <a:endParaRPr sz="1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d63cf4667_0_50"/>
          <p:cNvSpPr txBox="1"/>
          <p:nvPr>
            <p:ph type="title"/>
          </p:nvPr>
        </p:nvSpPr>
        <p:spPr>
          <a:xfrm>
            <a:off x="490250" y="450150"/>
            <a:ext cx="8094600" cy="77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Service Worker</a:t>
            </a:r>
            <a:endParaRPr sz="3000"/>
          </a:p>
        </p:txBody>
      </p:sp>
      <p:sp>
        <p:nvSpPr>
          <p:cNvPr id="220" name="Google Shape;220;g8d63cf4667_0_50"/>
          <p:cNvSpPr txBox="1"/>
          <p:nvPr/>
        </p:nvSpPr>
        <p:spPr>
          <a:xfrm>
            <a:off x="481050" y="1435750"/>
            <a:ext cx="8001300" cy="30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Fetch: Escuta por solicitação de conteúdo e implementa a lógica que deverá servir o conteúdo em cache (se disponível)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Sync: Faz a sincronização de conteúdo novo no cache</a:t>
            </a:r>
            <a:endParaRPr sz="1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d63cf4667_0_55"/>
          <p:cNvSpPr txBox="1"/>
          <p:nvPr>
            <p:ph type="title"/>
          </p:nvPr>
        </p:nvSpPr>
        <p:spPr>
          <a:xfrm>
            <a:off x="490250" y="211650"/>
            <a:ext cx="8094600" cy="6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Armazenamento em Browser</a:t>
            </a:r>
            <a:endParaRPr sz="3000"/>
          </a:p>
        </p:txBody>
      </p:sp>
      <p:sp>
        <p:nvSpPr>
          <p:cNvPr id="226" name="Google Shape;226;g8d63cf4667_0_55"/>
          <p:cNvSpPr txBox="1"/>
          <p:nvPr/>
        </p:nvSpPr>
        <p:spPr>
          <a:xfrm>
            <a:off x="497700" y="1236150"/>
            <a:ext cx="8148600" cy="26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Cache: Para armazenamento de arquivos, documentos e etc.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IndexedDB: Próprio para armazenamento indexado, pode guardar grande quantidade de dados sendo ideal para espelhar o conteúdo de tabelas, collections, etc.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Cookies: Servem principalmente para guardar pequenas informações (id do usuário, id da sessão, personalizações feitas pelo usuário, etc).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8d63cf4667_0_78"/>
          <p:cNvSpPr txBox="1"/>
          <p:nvPr>
            <p:ph type="title"/>
          </p:nvPr>
        </p:nvSpPr>
        <p:spPr>
          <a:xfrm>
            <a:off x="490250" y="450150"/>
            <a:ext cx="3484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Hora de fuçar!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8d63cf4667_0_60"/>
          <p:cNvSpPr txBox="1"/>
          <p:nvPr>
            <p:ph type="title"/>
          </p:nvPr>
        </p:nvSpPr>
        <p:spPr>
          <a:xfrm>
            <a:off x="174900" y="211675"/>
            <a:ext cx="8514300" cy="7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Debate!</a:t>
            </a:r>
            <a:endParaRPr sz="3000"/>
          </a:p>
        </p:txBody>
      </p:sp>
      <p:sp>
        <p:nvSpPr>
          <p:cNvPr id="237" name="Google Shape;237;g8d63cf4667_0_60"/>
          <p:cNvSpPr txBox="1"/>
          <p:nvPr>
            <p:ph type="title"/>
          </p:nvPr>
        </p:nvSpPr>
        <p:spPr>
          <a:xfrm>
            <a:off x="4420075" y="1977900"/>
            <a:ext cx="4541100" cy="136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/>
              <a:t>A PWA é um modelo viável para todos os modelos de negócio?</a:t>
            </a:r>
            <a:endParaRPr sz="2500"/>
          </a:p>
        </p:txBody>
      </p:sp>
      <p:pic>
        <p:nvPicPr>
          <p:cNvPr id="238" name="Google Shape;238;g8d63cf4667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2075"/>
            <a:ext cx="4115275" cy="3086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d63cf4667_0_70"/>
          <p:cNvSpPr txBox="1"/>
          <p:nvPr>
            <p:ph type="title"/>
          </p:nvPr>
        </p:nvSpPr>
        <p:spPr>
          <a:xfrm>
            <a:off x="174900" y="211675"/>
            <a:ext cx="8514300" cy="7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Debate!</a:t>
            </a:r>
            <a:endParaRPr sz="3000"/>
          </a:p>
        </p:txBody>
      </p:sp>
      <p:sp>
        <p:nvSpPr>
          <p:cNvPr id="244" name="Google Shape;244;g8d63cf4667_0_70"/>
          <p:cNvSpPr txBox="1"/>
          <p:nvPr>
            <p:ph type="title"/>
          </p:nvPr>
        </p:nvSpPr>
        <p:spPr>
          <a:xfrm>
            <a:off x="4420075" y="1977900"/>
            <a:ext cx="4541100" cy="136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/>
              <a:t>Seria viável aplicar a PWA em um e-commerce?</a:t>
            </a:r>
            <a:endParaRPr sz="2500"/>
          </a:p>
        </p:txBody>
      </p:sp>
      <p:pic>
        <p:nvPicPr>
          <p:cNvPr id="245" name="Google Shape;245;g8d63cf4667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2075"/>
            <a:ext cx="3811550" cy="249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d63cf4667_0_82"/>
          <p:cNvSpPr txBox="1"/>
          <p:nvPr>
            <p:ph type="title"/>
          </p:nvPr>
        </p:nvSpPr>
        <p:spPr>
          <a:xfrm>
            <a:off x="490250" y="450150"/>
            <a:ext cx="8094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Dúvidas?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6250" y="1240538"/>
            <a:ext cx="4431500" cy="299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4"/>
          <p:cNvSpPr txBox="1"/>
          <p:nvPr/>
        </p:nvSpPr>
        <p:spPr>
          <a:xfrm>
            <a:off x="689700" y="238250"/>
            <a:ext cx="7764600" cy="7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Até o Módulo 2!</a:t>
            </a:r>
            <a:endParaRPr b="0" i="0" sz="3000" u="none" cap="none" strike="noStrike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type="title"/>
          </p:nvPr>
        </p:nvSpPr>
        <p:spPr>
          <a:xfrm>
            <a:off x="265500" y="831275"/>
            <a:ext cx="4045200" cy="188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pt-BR" sz="2400">
                <a:latin typeface="Raleway SemiBold"/>
                <a:ea typeface="Raleway SemiBold"/>
                <a:cs typeface="Raleway SemiBold"/>
                <a:sym typeface="Raleway SemiBold"/>
              </a:rPr>
              <a:t>Single Page Application</a:t>
            </a:r>
            <a:endParaRPr b="0" sz="240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240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56" name="Google Shape;56;p1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/>
              <a:t>Tudo em uma página só, pode isso Arnaldo?</a:t>
            </a:r>
            <a:endParaRPr/>
          </a:p>
        </p:txBody>
      </p:sp>
      <p:pic>
        <p:nvPicPr>
          <p:cNvPr id="57" name="Google Shape;5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2800" y="0"/>
            <a:ext cx="466429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/>
          <p:nvPr/>
        </p:nvSpPr>
        <p:spPr>
          <a:xfrm>
            <a:off x="788100" y="1509750"/>
            <a:ext cx="7567800" cy="30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Raleway Medium"/>
                <a:ea typeface="Raleway Medium"/>
                <a:cs typeface="Raleway Medium"/>
                <a:sym typeface="Raleway Medium"/>
              </a:rPr>
              <a:t>A SPA inicialmente foi pensada para tornar a experiência na web mais próxima da experiência dinâmica vivenciada em aplicações desktop e mobile, reduzindo assim o gap de usabilidade e possibilitando a popularização de aplicações que </a:t>
            </a:r>
            <a:r>
              <a:rPr lang="pt-BR" sz="1600">
                <a:latin typeface="Raleway Medium"/>
                <a:ea typeface="Raleway Medium"/>
                <a:cs typeface="Raleway Medium"/>
                <a:sym typeface="Raleway Medium"/>
              </a:rPr>
              <a:t>rodam</a:t>
            </a:r>
            <a:r>
              <a:rPr lang="pt-BR" sz="1600">
                <a:latin typeface="Raleway Medium"/>
                <a:ea typeface="Raleway Medium"/>
                <a:cs typeface="Raleway Medium"/>
                <a:sym typeface="Raleway Medium"/>
              </a:rPr>
              <a:t> diretamente no browser.</a:t>
            </a:r>
            <a:endParaRPr sz="16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9"/>
          <p:cNvSpPr txBox="1"/>
          <p:nvPr>
            <p:ph type="title"/>
          </p:nvPr>
        </p:nvSpPr>
        <p:spPr>
          <a:xfrm>
            <a:off x="519307" y="59950"/>
            <a:ext cx="67125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pt-BR" sz="3000">
                <a:latin typeface="Raleway SemiBold"/>
                <a:ea typeface="Raleway SemiBold"/>
                <a:cs typeface="Raleway SemiBold"/>
                <a:sym typeface="Raleway SemiBold"/>
              </a:rPr>
              <a:t>Conceito</a:t>
            </a:r>
            <a:endParaRPr b="0" sz="300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d63cf4667_0_5"/>
          <p:cNvSpPr txBox="1"/>
          <p:nvPr/>
        </p:nvSpPr>
        <p:spPr>
          <a:xfrm>
            <a:off x="788100" y="1028700"/>
            <a:ext cx="7567800" cy="3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Raleway Medium"/>
                <a:ea typeface="Raleway Medium"/>
                <a:cs typeface="Raleway Medium"/>
                <a:sym typeface="Raleway Medium"/>
              </a:rPr>
              <a:t>Uma single page application gera apenas um arquivo html conhecido como </a:t>
            </a:r>
            <a:r>
              <a:rPr b="1" lang="pt-BR" sz="1600">
                <a:solidFill>
                  <a:srgbClr val="CC0000"/>
                </a:solidFill>
                <a:latin typeface="Raleway"/>
                <a:ea typeface="Raleway"/>
                <a:cs typeface="Raleway"/>
                <a:sym typeface="Raleway"/>
              </a:rPr>
              <a:t>app shell </a:t>
            </a:r>
            <a:r>
              <a:rPr lang="pt-BR" sz="1600">
                <a:latin typeface="Raleway Medium"/>
                <a:ea typeface="Raleway Medium"/>
                <a:cs typeface="Raleway Medium"/>
                <a:sym typeface="Raleway Medium"/>
              </a:rPr>
              <a:t>que é baixado no momento que o usuário entra na página. Este arquivo por sua vez, possui toda a parte estática da aplicação e uma grande carga de javascript para gerenciar as mudanças de estado requisitadas pelo usuário (rotas, links e etc).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g8d63cf4667_0_5"/>
          <p:cNvSpPr txBox="1"/>
          <p:nvPr>
            <p:ph type="title"/>
          </p:nvPr>
        </p:nvSpPr>
        <p:spPr>
          <a:xfrm>
            <a:off x="519307" y="59950"/>
            <a:ext cx="67125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pt-BR" sz="3000">
                <a:latin typeface="Raleway SemiBold"/>
                <a:ea typeface="Raleway SemiBold"/>
                <a:cs typeface="Raleway SemiBold"/>
                <a:sym typeface="Raleway SemiBold"/>
              </a:rPr>
              <a:t>Conceito</a:t>
            </a:r>
            <a:endParaRPr b="0" sz="300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8bea48d19c_0_0"/>
          <p:cNvSpPr txBox="1"/>
          <p:nvPr/>
        </p:nvSpPr>
        <p:spPr>
          <a:xfrm>
            <a:off x="788100" y="1028700"/>
            <a:ext cx="7567800" cy="3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Toda a parte dinâmica da página, como consulta a bancos de dados, fica a cargo do </a:t>
            </a:r>
            <a:r>
              <a:rPr b="1" lang="pt-BR" sz="1600">
                <a:solidFill>
                  <a:srgbClr val="CC0000"/>
                </a:solidFill>
                <a:latin typeface="Raleway"/>
                <a:ea typeface="Raleway"/>
                <a:cs typeface="Raleway"/>
                <a:sym typeface="Raleway"/>
              </a:rPr>
              <a:t>AJAX</a:t>
            </a:r>
            <a:r>
              <a:rPr lang="pt-BR" sz="1600">
                <a:latin typeface="Raleway Medium"/>
                <a:ea typeface="Raleway Medium"/>
                <a:cs typeface="Raleway Medium"/>
                <a:sym typeface="Raleway Medium"/>
              </a:rPr>
              <a:t> que faz requisições assíncronas ao servidor que por sua vez, retorna apenas dados, geralmente em formato </a:t>
            </a:r>
            <a:r>
              <a:rPr b="1" lang="pt-BR" sz="1600">
                <a:solidFill>
                  <a:srgbClr val="CC0000"/>
                </a:solidFill>
                <a:latin typeface="Raleway"/>
                <a:ea typeface="Raleway"/>
                <a:cs typeface="Raleway"/>
                <a:sym typeface="Raleway"/>
              </a:rPr>
              <a:t>JSON</a:t>
            </a:r>
            <a:r>
              <a:rPr lang="pt-BR" sz="1600">
                <a:latin typeface="Raleway Medium"/>
                <a:ea typeface="Raleway Medium"/>
                <a:cs typeface="Raleway Medium"/>
                <a:sym typeface="Raleway Medium"/>
              </a:rPr>
              <a:t>.</a:t>
            </a:r>
            <a:endParaRPr sz="16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latin typeface="Raleway Medium"/>
                <a:ea typeface="Raleway Medium"/>
                <a:cs typeface="Raleway Medium"/>
                <a:sym typeface="Raleway Medium"/>
              </a:rPr>
              <a:t>Este modelo torna mais simples o trabalho do servidor já que este apenas ficará responsável por prover dados “</a:t>
            </a:r>
            <a:r>
              <a:rPr lang="pt-BR" sz="1600">
                <a:latin typeface="Raleway Medium"/>
                <a:ea typeface="Raleway Medium"/>
                <a:cs typeface="Raleway Medium"/>
                <a:sym typeface="Raleway Medium"/>
              </a:rPr>
              <a:t>crus</a:t>
            </a:r>
            <a:r>
              <a:rPr lang="pt-BR" sz="1600">
                <a:latin typeface="Raleway Medium"/>
                <a:ea typeface="Raleway Medium"/>
                <a:cs typeface="Raleway Medium"/>
                <a:sym typeface="Raleway Medium"/>
              </a:rPr>
              <a:t>” e diminui o </a:t>
            </a:r>
            <a:r>
              <a:rPr lang="pt-BR" sz="1600">
                <a:latin typeface="Raleway Medium"/>
                <a:ea typeface="Raleway Medium"/>
                <a:cs typeface="Raleway Medium"/>
                <a:sym typeface="Raleway Medium"/>
              </a:rPr>
              <a:t>tráfego</a:t>
            </a:r>
            <a:r>
              <a:rPr lang="pt-BR" sz="1600">
                <a:latin typeface="Raleway Medium"/>
                <a:ea typeface="Raleway Medium"/>
                <a:cs typeface="Raleway Medium"/>
                <a:sym typeface="Raleway Medium"/>
              </a:rPr>
              <a:t> necessário, o que torna a aplicação mais fluida**</a:t>
            </a:r>
            <a:endParaRPr sz="16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75" name="Google Shape;75;g8bea48d19c_0_0"/>
          <p:cNvSpPr txBox="1"/>
          <p:nvPr>
            <p:ph type="title"/>
          </p:nvPr>
        </p:nvSpPr>
        <p:spPr>
          <a:xfrm>
            <a:off x="519307" y="59950"/>
            <a:ext cx="67125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pt-BR" sz="3000">
                <a:latin typeface="Raleway SemiBold"/>
                <a:ea typeface="Raleway SemiBold"/>
                <a:cs typeface="Raleway SemiBold"/>
                <a:sym typeface="Raleway SemiBold"/>
              </a:rPr>
              <a:t>Conceito</a:t>
            </a:r>
            <a:endParaRPr b="0" sz="300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8bea48d19c_0_5"/>
          <p:cNvSpPr txBox="1"/>
          <p:nvPr>
            <p:ph type="title"/>
          </p:nvPr>
        </p:nvSpPr>
        <p:spPr>
          <a:xfrm>
            <a:off x="490250" y="170225"/>
            <a:ext cx="8094600" cy="7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MPA x SPA</a:t>
            </a:r>
            <a:endParaRPr sz="3000"/>
          </a:p>
        </p:txBody>
      </p:sp>
      <p:pic>
        <p:nvPicPr>
          <p:cNvPr id="81" name="Google Shape;81;g8bea48d19c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475" y="1047825"/>
            <a:ext cx="1061325" cy="106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g8bea48d19c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4875" y="1003425"/>
            <a:ext cx="1150125" cy="11501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8bea48d19c_0_5"/>
          <p:cNvSpPr/>
          <p:nvPr/>
        </p:nvSpPr>
        <p:spPr>
          <a:xfrm>
            <a:off x="2153600" y="1302525"/>
            <a:ext cx="4721700" cy="10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84" name="Google Shape;84;g8bea48d19c_0_5"/>
          <p:cNvSpPr txBox="1"/>
          <p:nvPr/>
        </p:nvSpPr>
        <p:spPr>
          <a:xfrm>
            <a:off x="2368225" y="1003413"/>
            <a:ext cx="41370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requisição: https://www.uol.com.br/</a:t>
            </a:r>
            <a:endParaRPr sz="1200"/>
          </a:p>
        </p:txBody>
      </p:sp>
      <p:sp>
        <p:nvSpPr>
          <p:cNvPr id="85" name="Google Shape;85;g8bea48d19c_0_5"/>
          <p:cNvSpPr/>
          <p:nvPr/>
        </p:nvSpPr>
        <p:spPr>
          <a:xfrm rot="10800000">
            <a:off x="2153600" y="1761325"/>
            <a:ext cx="4721700" cy="10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86" name="Google Shape;86;g8bea48d19c_0_5"/>
          <p:cNvSpPr txBox="1"/>
          <p:nvPr/>
        </p:nvSpPr>
        <p:spPr>
          <a:xfrm>
            <a:off x="2323825" y="1827925"/>
            <a:ext cx="42258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resposta: página html, css, javascript, imagens, fontes, etc</a:t>
            </a:r>
            <a:endParaRPr sz="1200"/>
          </a:p>
        </p:txBody>
      </p:sp>
      <p:pic>
        <p:nvPicPr>
          <p:cNvPr id="87" name="Google Shape;87;g8bea48d19c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475" y="2320750"/>
            <a:ext cx="1061325" cy="106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g8bea48d19c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4875" y="2276350"/>
            <a:ext cx="1150125" cy="11501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g8bea48d19c_0_5"/>
          <p:cNvSpPr/>
          <p:nvPr/>
        </p:nvSpPr>
        <p:spPr>
          <a:xfrm>
            <a:off x="2153600" y="2575450"/>
            <a:ext cx="4721700" cy="10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90" name="Google Shape;90;g8bea48d19c_0_5"/>
          <p:cNvSpPr txBox="1"/>
          <p:nvPr/>
        </p:nvSpPr>
        <p:spPr>
          <a:xfrm>
            <a:off x="2368225" y="2276338"/>
            <a:ext cx="41370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requisição: </a:t>
            </a:r>
            <a:r>
              <a:rPr lang="pt-BR" sz="1100">
                <a:uFill>
                  <a:noFill/>
                </a:uFill>
                <a:hlinkClick r:id="rId5"/>
              </a:rPr>
              <a:t>https://noticias.uol.com.br/cotidiano/</a:t>
            </a:r>
            <a:endParaRPr sz="1200"/>
          </a:p>
        </p:txBody>
      </p:sp>
      <p:sp>
        <p:nvSpPr>
          <p:cNvPr id="91" name="Google Shape;91;g8bea48d19c_0_5"/>
          <p:cNvSpPr/>
          <p:nvPr/>
        </p:nvSpPr>
        <p:spPr>
          <a:xfrm rot="10800000">
            <a:off x="2153600" y="3034250"/>
            <a:ext cx="4721700" cy="10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92" name="Google Shape;92;g8bea48d19c_0_5"/>
          <p:cNvSpPr txBox="1"/>
          <p:nvPr/>
        </p:nvSpPr>
        <p:spPr>
          <a:xfrm>
            <a:off x="2323825" y="3100850"/>
            <a:ext cx="42258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resposta: página html, css, javascript, imagens, fontes, etc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bea48d19c_0_22"/>
          <p:cNvSpPr txBox="1"/>
          <p:nvPr>
            <p:ph type="title"/>
          </p:nvPr>
        </p:nvSpPr>
        <p:spPr>
          <a:xfrm>
            <a:off x="490250" y="170225"/>
            <a:ext cx="8094600" cy="7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MPA x SPA</a:t>
            </a:r>
            <a:endParaRPr sz="3000"/>
          </a:p>
        </p:txBody>
      </p:sp>
      <p:pic>
        <p:nvPicPr>
          <p:cNvPr id="98" name="Google Shape;98;g8bea48d19c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475" y="1047825"/>
            <a:ext cx="1061325" cy="106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8bea48d19c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4875" y="1003425"/>
            <a:ext cx="1150125" cy="115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8bea48d19c_0_22"/>
          <p:cNvSpPr/>
          <p:nvPr/>
        </p:nvSpPr>
        <p:spPr>
          <a:xfrm>
            <a:off x="2153600" y="1302525"/>
            <a:ext cx="4721700" cy="10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101" name="Google Shape;101;g8bea48d19c_0_22"/>
          <p:cNvSpPr txBox="1"/>
          <p:nvPr/>
        </p:nvSpPr>
        <p:spPr>
          <a:xfrm>
            <a:off x="2368225" y="1003413"/>
            <a:ext cx="41370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requisição: </a:t>
            </a:r>
            <a:r>
              <a:rPr lang="pt-BR" sz="1200">
                <a:uFill>
                  <a:noFill/>
                </a:uFill>
                <a:hlinkClick r:id="rId5"/>
              </a:rPr>
              <a:t>https://angular.io/</a:t>
            </a:r>
            <a:endParaRPr/>
          </a:p>
        </p:txBody>
      </p:sp>
      <p:sp>
        <p:nvSpPr>
          <p:cNvPr id="102" name="Google Shape;102;g8bea48d19c_0_22"/>
          <p:cNvSpPr/>
          <p:nvPr/>
        </p:nvSpPr>
        <p:spPr>
          <a:xfrm rot="10800000">
            <a:off x="2153600" y="1761325"/>
            <a:ext cx="4721700" cy="10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103" name="Google Shape;103;g8bea48d19c_0_22"/>
          <p:cNvSpPr txBox="1"/>
          <p:nvPr/>
        </p:nvSpPr>
        <p:spPr>
          <a:xfrm>
            <a:off x="2323825" y="1827925"/>
            <a:ext cx="42258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resposta: página html, css, javascript, imagens, fontes, etc</a:t>
            </a:r>
            <a:endParaRPr sz="1200"/>
          </a:p>
        </p:txBody>
      </p:sp>
      <p:pic>
        <p:nvPicPr>
          <p:cNvPr id="104" name="Google Shape;104;g8bea48d19c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475" y="2320750"/>
            <a:ext cx="1061325" cy="106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8bea48d19c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4875" y="2276350"/>
            <a:ext cx="1150125" cy="115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8bea48d19c_0_22"/>
          <p:cNvSpPr/>
          <p:nvPr/>
        </p:nvSpPr>
        <p:spPr>
          <a:xfrm>
            <a:off x="2153600" y="2575450"/>
            <a:ext cx="4721700" cy="10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107" name="Google Shape;107;g8bea48d19c_0_22"/>
          <p:cNvSpPr txBox="1"/>
          <p:nvPr/>
        </p:nvSpPr>
        <p:spPr>
          <a:xfrm>
            <a:off x="2153600" y="2276350"/>
            <a:ext cx="47217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requisição: </a:t>
            </a:r>
            <a:r>
              <a:rPr lang="pt-BR" sz="1200">
                <a:solidFill>
                  <a:schemeClr val="dk1"/>
                </a:solidFill>
                <a:uFill>
                  <a:noFill/>
                </a:uFill>
                <a:hlinkClick r:id="rId6"/>
              </a:rPr>
              <a:t>https://angular.io/</a:t>
            </a:r>
            <a:r>
              <a:rPr lang="pt-BR" sz="1300"/>
              <a:t>features</a:t>
            </a:r>
            <a:endParaRPr sz="1300"/>
          </a:p>
        </p:txBody>
      </p:sp>
      <p:sp>
        <p:nvSpPr>
          <p:cNvPr id="108" name="Google Shape;108;g8bea48d19c_0_22"/>
          <p:cNvSpPr/>
          <p:nvPr/>
        </p:nvSpPr>
        <p:spPr>
          <a:xfrm rot="10800000">
            <a:off x="2153600" y="3034250"/>
            <a:ext cx="4721700" cy="10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109" name="Google Shape;109;g8bea48d19c_0_22"/>
          <p:cNvSpPr txBox="1"/>
          <p:nvPr/>
        </p:nvSpPr>
        <p:spPr>
          <a:xfrm>
            <a:off x="2323825" y="3100850"/>
            <a:ext cx="42258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resposta: talvez um JSON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bea48d19c_0_44"/>
          <p:cNvSpPr txBox="1"/>
          <p:nvPr>
            <p:ph type="title"/>
          </p:nvPr>
        </p:nvSpPr>
        <p:spPr>
          <a:xfrm>
            <a:off x="5513525" y="438450"/>
            <a:ext cx="35919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Vamos demonstrar</a:t>
            </a:r>
            <a:endParaRPr sz="3000"/>
          </a:p>
        </p:txBody>
      </p:sp>
      <p:pic>
        <p:nvPicPr>
          <p:cNvPr id="115" name="Google Shape;115;g8bea48d19c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47125" y="0"/>
            <a:ext cx="65570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